
<file path=[Content_Types].xml><?xml version="1.0" encoding="utf-8"?>
<Types xmlns="http://schemas.openxmlformats.org/package/2006/content-types">
  <Default Extension="fntdata" ContentType="application/x-fontdata"/>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1"/>
  </p:notesMasterIdLst>
  <p:sldIdLst>
    <p:sldId id="256" r:id="rId2"/>
    <p:sldId id="259" r:id="rId3"/>
    <p:sldId id="260" r:id="rId4"/>
    <p:sldId id="263" r:id="rId5"/>
    <p:sldId id="308" r:id="rId6"/>
    <p:sldId id="309" r:id="rId7"/>
    <p:sldId id="310" r:id="rId8"/>
    <p:sldId id="311" r:id="rId9"/>
    <p:sldId id="272" r:id="rId10"/>
  </p:sldIdLst>
  <p:sldSz cx="9144000" cy="5143500" type="screen16x9"/>
  <p:notesSz cx="6858000" cy="9144000"/>
  <p:embeddedFontLst>
    <p:embeddedFont>
      <p:font typeface="Assistant" pitchFamily="2" charset="-79"/>
      <p:regular r:id="rId12"/>
      <p:bold r:id="rId13"/>
    </p:embeddedFont>
    <p:embeddedFont>
      <p:font typeface="Manrope" pitchFamily="2" charset="0"/>
      <p:regular r:id="rId14"/>
      <p:bold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180ED0-1873-4C1B-93CD-8FDAABFC68A6}">
  <a:tblStyle styleId="{1D180ED0-1873-4C1B-93CD-8FDAABFC68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07"/>
    <p:restoredTop sz="94632"/>
  </p:normalViewPr>
  <p:slideViewPr>
    <p:cSldViewPr snapToGrid="0">
      <p:cViewPr varScale="1">
        <p:scale>
          <a:sx n="136" d="100"/>
          <a:sy n="136" d="100"/>
        </p:scale>
        <p:origin x="1088" y="19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tiff>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3db5bf7c37_1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3db5bf7c37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3db5bf7c37_1_17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3db5bf7c37_1_17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3db5bf7c3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3db5bf7c3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3db5bf7c3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3db5bf7c3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62436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3db5bf7c3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3db5bf7c3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670626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3db5bf7c3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3db5bf7c3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4031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3db5bf7c3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3db5bf7c3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952094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1"/>
        <p:cNvGrpSpPr/>
        <p:nvPr/>
      </p:nvGrpSpPr>
      <p:grpSpPr>
        <a:xfrm>
          <a:off x="0" y="0"/>
          <a:ext cx="0" cy="0"/>
          <a:chOff x="0" y="0"/>
          <a:chExt cx="0" cy="0"/>
        </a:xfrm>
      </p:grpSpPr>
      <p:sp>
        <p:nvSpPr>
          <p:cNvPr id="1472" name="Google Shape;1472;g13db5bf7c37_1_17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3" name="Google Shape;1473;g13db5bf7c37_1_17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100" y="1016250"/>
            <a:ext cx="4263000" cy="2437800"/>
          </a:xfrm>
          <a:prstGeom prst="rect">
            <a:avLst/>
          </a:prstGeom>
        </p:spPr>
        <p:txBody>
          <a:bodyPr spcFirstLastPara="1" wrap="square" lIns="91425" tIns="91425" rIns="91425" bIns="91425" anchor="ctr" anchorCtr="0">
            <a:noAutofit/>
          </a:bodyPr>
          <a:lstStyle>
            <a:lvl1pPr lvl="0">
              <a:lnSpc>
                <a:spcPct val="85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982800" y="3797875"/>
            <a:ext cx="3521700" cy="25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800"/>
              <a:buNone/>
              <a:defRPr sz="1600">
                <a:latin typeface="Assistant"/>
                <a:ea typeface="Assistant"/>
                <a:cs typeface="Assistant"/>
                <a:sym typeface="Assistant"/>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11" name="Google Shape;11;p2"/>
          <p:cNvSpPr/>
          <p:nvPr/>
        </p:nvSpPr>
        <p:spPr>
          <a:xfrm>
            <a:off x="7606450" y="-81675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41300" y="325200"/>
            <a:ext cx="1306800" cy="1306800"/>
          </a:xfrm>
          <a:prstGeom prst="donut">
            <a:avLst>
              <a:gd name="adj" fmla="val 1206"/>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717925" y="4403425"/>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sp>
        <p:nvSpPr>
          <p:cNvPr id="40" name="Google Shape;40;p7"/>
          <p:cNvSpPr txBox="1">
            <a:spLocks noGrp="1"/>
          </p:cNvSpPr>
          <p:nvPr>
            <p:ph type="subTitle" idx="1"/>
          </p:nvPr>
        </p:nvSpPr>
        <p:spPr>
          <a:xfrm>
            <a:off x="713100" y="1996335"/>
            <a:ext cx="3994500" cy="192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6"/>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1" name="Google Shape;41;p7"/>
          <p:cNvSpPr txBox="1">
            <a:spLocks noGrp="1"/>
          </p:cNvSpPr>
          <p:nvPr>
            <p:ph type="title"/>
          </p:nvPr>
        </p:nvSpPr>
        <p:spPr>
          <a:xfrm>
            <a:off x="713100" y="1222665"/>
            <a:ext cx="3994500" cy="6987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2" name="Google Shape;42;p7"/>
          <p:cNvSpPr/>
          <p:nvPr/>
        </p:nvSpPr>
        <p:spPr>
          <a:xfrm>
            <a:off x="-722050" y="-664150"/>
            <a:ext cx="1708200" cy="17082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a:off x="3317550" y="4162275"/>
            <a:ext cx="1924500" cy="1924500"/>
          </a:xfrm>
          <a:prstGeom prst="donut">
            <a:avLst>
              <a:gd name="adj" fmla="val 1115"/>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713100" y="1274700"/>
            <a:ext cx="5249700" cy="25941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6" name="Google Shape;46;p8"/>
          <p:cNvSpPr/>
          <p:nvPr/>
        </p:nvSpPr>
        <p:spPr>
          <a:xfrm>
            <a:off x="-754725" y="-638175"/>
            <a:ext cx="1986000" cy="19860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3750600" y="3943275"/>
            <a:ext cx="1986000" cy="1986000"/>
          </a:xfrm>
          <a:prstGeom prst="donut">
            <a:avLst>
              <a:gd name="adj" fmla="val 1206"/>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txBox="1">
            <a:spLocks noGrp="1"/>
          </p:cNvSpPr>
          <p:nvPr>
            <p:ph type="subTitle" idx="1"/>
          </p:nvPr>
        </p:nvSpPr>
        <p:spPr>
          <a:xfrm>
            <a:off x="4743300" y="2188038"/>
            <a:ext cx="3687600" cy="146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50" name="Google Shape;50;p9"/>
          <p:cNvSpPr txBox="1">
            <a:spLocks noGrp="1"/>
          </p:cNvSpPr>
          <p:nvPr>
            <p:ph type="title"/>
          </p:nvPr>
        </p:nvSpPr>
        <p:spPr>
          <a:xfrm>
            <a:off x="4743300" y="1493863"/>
            <a:ext cx="3687600" cy="6942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sz="36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1" name="Google Shape;51;p9"/>
          <p:cNvSpPr/>
          <p:nvPr/>
        </p:nvSpPr>
        <p:spPr>
          <a:xfrm>
            <a:off x="7208775" y="3839550"/>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p:nvPr/>
        </p:nvSpPr>
        <p:spPr>
          <a:xfrm>
            <a:off x="3636625" y="-905100"/>
            <a:ext cx="1708200" cy="1708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770475" y="1753700"/>
            <a:ext cx="1306800" cy="13068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1">
  <p:cSld name="BLANK_5">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a:off x="713125" y="1441338"/>
            <a:ext cx="3279300" cy="6798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6" name="Google Shape;176;p24"/>
          <p:cNvSpPr txBox="1">
            <a:spLocks noGrp="1"/>
          </p:cNvSpPr>
          <p:nvPr>
            <p:ph type="subTitle" idx="1"/>
          </p:nvPr>
        </p:nvSpPr>
        <p:spPr>
          <a:xfrm>
            <a:off x="713100" y="2229762"/>
            <a:ext cx="3279300" cy="14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4"/>
          <p:cNvSpPr/>
          <p:nvPr/>
        </p:nvSpPr>
        <p:spPr>
          <a:xfrm>
            <a:off x="-520150" y="-554697"/>
            <a:ext cx="1656900" cy="16569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4"/>
          <p:cNvSpPr/>
          <p:nvPr/>
        </p:nvSpPr>
        <p:spPr>
          <a:xfrm>
            <a:off x="3060700" y="4029525"/>
            <a:ext cx="1872600" cy="18726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BLANK_3">
    <p:spTree>
      <p:nvGrpSpPr>
        <p:cNvPr id="1" name="Shape 200"/>
        <p:cNvGrpSpPr/>
        <p:nvPr/>
      </p:nvGrpSpPr>
      <p:grpSpPr>
        <a:xfrm>
          <a:off x="0" y="0"/>
          <a:ext cx="0" cy="0"/>
          <a:chOff x="0" y="0"/>
          <a:chExt cx="0" cy="0"/>
        </a:xfrm>
      </p:grpSpPr>
      <p:sp>
        <p:nvSpPr>
          <p:cNvPr id="201" name="Google Shape;201;p29"/>
          <p:cNvSpPr/>
          <p:nvPr/>
        </p:nvSpPr>
        <p:spPr>
          <a:xfrm>
            <a:off x="-921525" y="-984975"/>
            <a:ext cx="2140800" cy="21408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7870425" y="4003425"/>
            <a:ext cx="1601100" cy="16011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1549350" y="4498350"/>
            <a:ext cx="1531500" cy="15312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6656650" y="-540375"/>
            <a:ext cx="1115700" cy="1115700"/>
          </a:xfrm>
          <a:prstGeom prst="donut">
            <a:avLst>
              <a:gd name="adj" fmla="val 1115"/>
            </a:avLst>
          </a:prstGeom>
          <a:gradFill>
            <a:gsLst>
              <a:gs pos="0">
                <a:schemeClr val="lt2"/>
              </a:gs>
              <a:gs pos="100000">
                <a:schemeClr val="accent1"/>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BLANK_2">
    <p:spTree>
      <p:nvGrpSpPr>
        <p:cNvPr id="1" name="Shape 205"/>
        <p:cNvGrpSpPr/>
        <p:nvPr/>
      </p:nvGrpSpPr>
      <p:grpSpPr>
        <a:xfrm>
          <a:off x="0" y="0"/>
          <a:ext cx="0" cy="0"/>
          <a:chOff x="0" y="0"/>
          <a:chExt cx="0" cy="0"/>
        </a:xfrm>
      </p:grpSpPr>
      <p:sp>
        <p:nvSpPr>
          <p:cNvPr id="206" name="Google Shape;206;p30"/>
          <p:cNvSpPr/>
          <p:nvPr/>
        </p:nvSpPr>
        <p:spPr>
          <a:xfrm>
            <a:off x="7460475" y="-880025"/>
            <a:ext cx="2415900" cy="2415900"/>
          </a:xfrm>
          <a:prstGeom prst="donut">
            <a:avLst>
              <a:gd name="adj" fmla="val 772"/>
            </a:avLst>
          </a:prstGeom>
          <a:gradFill>
            <a:gsLst>
              <a:gs pos="0">
                <a:schemeClr val="lt2"/>
              </a:gs>
              <a:gs pos="100000">
                <a:schemeClr val="accent1"/>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0"/>
          <p:cNvSpPr/>
          <p:nvPr/>
        </p:nvSpPr>
        <p:spPr>
          <a:xfrm>
            <a:off x="-607200" y="2174050"/>
            <a:ext cx="1601100" cy="16011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a:off x="6589975" y="4498350"/>
            <a:ext cx="1115700" cy="1115700"/>
          </a:xfrm>
          <a:prstGeom prst="donut">
            <a:avLst>
              <a:gd name="adj" fmla="val 1115"/>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dk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1pPr>
            <a:lvl2pPr lvl="1">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2pPr>
            <a:lvl3pPr lvl="2">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3pPr>
            <a:lvl4pPr lvl="3">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4pPr>
            <a:lvl5pPr lvl="4">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5pPr>
            <a:lvl6pPr lvl="5">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6pPr>
            <a:lvl7pPr lvl="6">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7pPr>
            <a:lvl8pPr lvl="7">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8pPr>
            <a:lvl9pPr lvl="8">
              <a:spcBef>
                <a:spcPts val="0"/>
              </a:spcBef>
              <a:spcAft>
                <a:spcPts val="0"/>
              </a:spcAft>
              <a:buClr>
                <a:schemeClr val="lt1"/>
              </a:buClr>
              <a:buSzPts val="3400"/>
              <a:buFont typeface="Manrope"/>
              <a:buNone/>
              <a:defRPr sz="3400">
                <a:solidFill>
                  <a:schemeClr val="lt1"/>
                </a:solidFill>
                <a:latin typeface="Manrope"/>
                <a:ea typeface="Manrope"/>
                <a:cs typeface="Manrope"/>
                <a:sym typeface="Manrope"/>
              </a:defRPr>
            </a:lvl9pPr>
          </a:lstStyle>
          <a:p>
            <a:endParaRPr/>
          </a:p>
        </p:txBody>
      </p:sp>
      <p:sp>
        <p:nvSpPr>
          <p:cNvPr id="7" name="Google Shape;7;p1"/>
          <p:cNvSpPr txBox="1">
            <a:spLocks noGrp="1"/>
          </p:cNvSpPr>
          <p:nvPr>
            <p:ph type="body" idx="1"/>
          </p:nvPr>
        </p:nvSpPr>
        <p:spPr>
          <a:xfrm>
            <a:off x="713100" y="1187700"/>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1pPr>
            <a:lvl2pPr marL="914400" lvl="1"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2pPr>
            <a:lvl3pPr marL="1371600" lvl="2"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3pPr>
            <a:lvl4pPr marL="1828800" lvl="3"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4pPr>
            <a:lvl5pPr marL="2286000" lvl="4"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5pPr>
            <a:lvl6pPr marL="2743200" lvl="5"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6pPr>
            <a:lvl7pPr marL="3200400" lvl="6"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7pPr>
            <a:lvl8pPr marL="3657600" lvl="7"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8pPr>
            <a:lvl9pPr marL="4114800" lvl="8" indent="-317500">
              <a:lnSpc>
                <a:spcPct val="100000"/>
              </a:lnSpc>
              <a:spcBef>
                <a:spcPts val="0"/>
              </a:spcBef>
              <a:spcAft>
                <a:spcPts val="0"/>
              </a:spcAft>
              <a:buClr>
                <a:schemeClr val="lt1"/>
              </a:buClr>
              <a:buSzPts val="1400"/>
              <a:buFont typeface="Assistant"/>
              <a:buChar char="■"/>
              <a:defRPr>
                <a:solidFill>
                  <a:schemeClr val="lt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5" r:id="rId4"/>
    <p:sldLayoutId id="2147483658" r:id="rId5"/>
    <p:sldLayoutId id="2147483670" r:id="rId6"/>
    <p:sldLayoutId id="2147483675" r:id="rId7"/>
    <p:sldLayoutId id="214748367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cxnSp>
        <p:nvCxnSpPr>
          <p:cNvPr id="220" name="Google Shape;220;p34"/>
          <p:cNvCxnSpPr/>
          <p:nvPr/>
        </p:nvCxnSpPr>
        <p:spPr>
          <a:xfrm>
            <a:off x="713100" y="3539910"/>
            <a:ext cx="4061100" cy="0"/>
          </a:xfrm>
          <a:prstGeom prst="straightConnector1">
            <a:avLst/>
          </a:prstGeom>
          <a:noFill/>
          <a:ln w="19050" cap="flat" cmpd="sng">
            <a:solidFill>
              <a:schemeClr val="lt1"/>
            </a:solidFill>
            <a:prstDash val="solid"/>
            <a:round/>
            <a:headEnd type="none" w="med" len="med"/>
            <a:tailEnd type="none" w="med" len="med"/>
          </a:ln>
        </p:spPr>
      </p:cxnSp>
      <p:sp>
        <p:nvSpPr>
          <p:cNvPr id="221" name="Google Shape;221;p34"/>
          <p:cNvSpPr txBox="1">
            <a:spLocks noGrp="1"/>
          </p:cNvSpPr>
          <p:nvPr>
            <p:ph type="ctrTitle"/>
          </p:nvPr>
        </p:nvSpPr>
        <p:spPr>
          <a:xfrm>
            <a:off x="713099" y="1016250"/>
            <a:ext cx="5697127" cy="243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a:t>FINAL PRESENTSTION</a:t>
            </a:r>
            <a:r>
              <a:rPr lang="en" sz="5600" dirty="0">
                <a:solidFill>
                  <a:schemeClr val="accent6"/>
                </a:solidFill>
              </a:rPr>
              <a:t>CSE-499A</a:t>
            </a:r>
            <a:endParaRPr sz="5600" dirty="0">
              <a:solidFill>
                <a:schemeClr val="accent6"/>
              </a:solidFill>
            </a:endParaRPr>
          </a:p>
        </p:txBody>
      </p:sp>
      <p:sp>
        <p:nvSpPr>
          <p:cNvPr id="222" name="Google Shape;222;p34"/>
          <p:cNvSpPr txBox="1">
            <a:spLocks noGrp="1"/>
          </p:cNvSpPr>
          <p:nvPr>
            <p:ph type="subTitle" idx="1"/>
          </p:nvPr>
        </p:nvSpPr>
        <p:spPr>
          <a:xfrm>
            <a:off x="635522" y="3873338"/>
            <a:ext cx="3521700" cy="25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lang="en" dirty="0"/>
          </a:p>
          <a:p>
            <a:pPr marL="0" lvl="0" indent="0" algn="l" rtl="0">
              <a:spcBef>
                <a:spcPts val="0"/>
              </a:spcBef>
              <a:spcAft>
                <a:spcPts val="0"/>
              </a:spcAft>
              <a:buNone/>
            </a:pPr>
            <a:r>
              <a:rPr lang="en" dirty="0"/>
              <a:t>Tawsif Mahmud-1912411042</a:t>
            </a:r>
          </a:p>
          <a:p>
            <a:pPr marL="0" lvl="0" indent="0" algn="l" rtl="0">
              <a:spcBef>
                <a:spcPts val="0"/>
              </a:spcBef>
              <a:spcAft>
                <a:spcPts val="0"/>
              </a:spcAft>
              <a:buNone/>
            </a:pPr>
            <a:r>
              <a:rPr lang="en" dirty="0"/>
              <a:t>Jiaul Haque Saboj-1912065042</a:t>
            </a:r>
          </a:p>
          <a:p>
            <a:pPr marL="0" lvl="0" indent="0" algn="l" rtl="0">
              <a:spcBef>
                <a:spcPts val="0"/>
              </a:spcBef>
              <a:spcAft>
                <a:spcPts val="0"/>
              </a:spcAft>
              <a:buNone/>
            </a:pPr>
            <a:r>
              <a:rPr lang="en" dirty="0"/>
              <a:t>Sadia Sifati Shammee-1912304042</a:t>
            </a:r>
            <a:endParaRPr dirty="0"/>
          </a:p>
        </p:txBody>
      </p:sp>
      <p:sp>
        <p:nvSpPr>
          <p:cNvPr id="3" name="TextBox 2">
            <a:extLst>
              <a:ext uri="{FF2B5EF4-FFF2-40B4-BE49-F238E27FC236}">
                <a16:creationId xmlns:a16="http://schemas.microsoft.com/office/drawing/2014/main" id="{0E13FE1F-DDE9-3A41-9139-FC65D2B13FE8}"/>
              </a:ext>
            </a:extLst>
          </p:cNvPr>
          <p:cNvSpPr txBox="1"/>
          <p:nvPr/>
        </p:nvSpPr>
        <p:spPr>
          <a:xfrm>
            <a:off x="4147794" y="4637988"/>
            <a:ext cx="184731" cy="307777"/>
          </a:xfrm>
          <a:prstGeom prst="rect">
            <a:avLst/>
          </a:prstGeom>
          <a:noFill/>
        </p:spPr>
        <p:txBody>
          <a:bodyPr wrap="none" rtlCol="0">
            <a:spAutoFit/>
          </a:bodyPr>
          <a:lstStyle/>
          <a:p>
            <a:endParaRPr lang="en-BD"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37"/>
          <p:cNvSpPr txBox="1">
            <a:spLocks noGrp="1"/>
          </p:cNvSpPr>
          <p:nvPr>
            <p:ph type="title"/>
          </p:nvPr>
        </p:nvSpPr>
        <p:spPr>
          <a:xfrm>
            <a:off x="1189394" y="1229913"/>
            <a:ext cx="4457262" cy="694200"/>
          </a:xfrm>
          <a:prstGeom prst="rect">
            <a:avLst/>
          </a:prstGeom>
        </p:spPr>
        <p:txBody>
          <a:bodyPr spcFirstLastPara="1" wrap="square" lIns="91425" tIns="91425" rIns="91425" bIns="91425" anchor="b" anchorCtr="0">
            <a:noAutofit/>
          </a:bodyPr>
          <a:lstStyle/>
          <a:p>
            <a:pPr marL="0" lvl="0" indent="0" algn="just" rtl="0">
              <a:spcBef>
                <a:spcPts val="0"/>
              </a:spcBef>
              <a:spcAft>
                <a:spcPts val="0"/>
              </a:spcAft>
              <a:buNone/>
            </a:pPr>
            <a:r>
              <a:rPr lang="en" sz="4000" dirty="0"/>
              <a:t>INTRODUCTION</a:t>
            </a:r>
            <a:endParaRPr sz="4000" dirty="0"/>
          </a:p>
        </p:txBody>
      </p:sp>
      <p:sp>
        <p:nvSpPr>
          <p:cNvPr id="358" name="Google Shape;358;p37"/>
          <p:cNvSpPr txBox="1">
            <a:spLocks noGrp="1"/>
          </p:cNvSpPr>
          <p:nvPr>
            <p:ph type="subTitle" idx="1"/>
          </p:nvPr>
        </p:nvSpPr>
        <p:spPr>
          <a:xfrm>
            <a:off x="1189394" y="2056062"/>
            <a:ext cx="6700841" cy="2016318"/>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2000" dirty="0"/>
              <a:t>Our project proposal was “Bangla Text-To-Image Diffusion Models with Deep Learning Understanding”. Since there is no Bangla text-based image generation model, we felt interest on this. We wanted to do something more using our own language.</a:t>
            </a:r>
            <a:endParaRPr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38"/>
          <p:cNvSpPr txBox="1">
            <a:spLocks noGrp="1"/>
          </p:cNvSpPr>
          <p:nvPr>
            <p:ph type="title"/>
          </p:nvPr>
        </p:nvSpPr>
        <p:spPr>
          <a:xfrm>
            <a:off x="1157043" y="849775"/>
            <a:ext cx="6243882" cy="67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What we learn about Diffusion Model</a:t>
            </a:r>
            <a:endParaRPr sz="3200" dirty="0">
              <a:solidFill>
                <a:schemeClr val="accent6"/>
              </a:solidFill>
            </a:endParaRPr>
          </a:p>
        </p:txBody>
      </p:sp>
      <p:sp>
        <p:nvSpPr>
          <p:cNvPr id="555" name="Google Shape;555;p38"/>
          <p:cNvSpPr txBox="1">
            <a:spLocks noGrp="1"/>
          </p:cNvSpPr>
          <p:nvPr>
            <p:ph type="subTitle" idx="1"/>
          </p:nvPr>
        </p:nvSpPr>
        <p:spPr>
          <a:xfrm>
            <a:off x="1157043" y="1463587"/>
            <a:ext cx="7111121" cy="14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We done our research by reading journal , watching video regarding diffusion model. Diffusion model can generate coherent images from noise.  </a:t>
            </a:r>
          </a:p>
          <a:p>
            <a:pPr marL="0" lvl="0" indent="0" algn="l" rtl="0">
              <a:spcBef>
                <a:spcPts val="0"/>
              </a:spcBef>
              <a:spcAft>
                <a:spcPts val="0"/>
              </a:spcAft>
              <a:buNone/>
            </a:pPr>
            <a:endParaRPr lang="en" sz="2000" dirty="0"/>
          </a:p>
          <a:p>
            <a:pPr marL="0" lvl="0" indent="0" algn="l" rtl="0">
              <a:spcBef>
                <a:spcPts val="0"/>
              </a:spcBef>
              <a:spcAft>
                <a:spcPts val="0"/>
              </a:spcAft>
              <a:buNone/>
            </a:pPr>
            <a:r>
              <a:rPr lang="en" sz="2000" dirty="0"/>
              <a:t>A diffusion model is a two step process:</a:t>
            </a:r>
          </a:p>
          <a:p>
            <a:pPr marL="0" lvl="0" indent="0" algn="l" rtl="0">
              <a:spcBef>
                <a:spcPts val="0"/>
              </a:spcBef>
              <a:spcAft>
                <a:spcPts val="0"/>
              </a:spcAft>
              <a:buNone/>
            </a:pPr>
            <a:endParaRPr lang="en" sz="2000" dirty="0"/>
          </a:p>
          <a:p>
            <a:pPr marL="342900" lvl="0" indent="-342900" algn="l" rtl="0">
              <a:spcBef>
                <a:spcPts val="0"/>
              </a:spcBef>
              <a:spcAft>
                <a:spcPts val="0"/>
              </a:spcAft>
              <a:buAutoNum type="arabicPeriod"/>
            </a:pPr>
            <a:r>
              <a:rPr lang="en" sz="2000" dirty="0"/>
              <a:t>T</a:t>
            </a:r>
            <a:r>
              <a:rPr lang="en-GB" sz="2000" dirty="0"/>
              <a:t>h</a:t>
            </a:r>
            <a:r>
              <a:rPr lang="en" sz="2000" dirty="0"/>
              <a:t>e forward diffusion process</a:t>
            </a:r>
          </a:p>
          <a:p>
            <a:pPr marL="342900" lvl="0" indent="-342900" algn="l" rtl="0">
              <a:spcBef>
                <a:spcPts val="0"/>
              </a:spcBef>
              <a:spcAft>
                <a:spcPts val="0"/>
              </a:spcAft>
              <a:buAutoNum type="arabicPeriod"/>
            </a:pPr>
            <a:r>
              <a:rPr lang="en" sz="2000" dirty="0"/>
              <a:t>The reverse diffusion process</a:t>
            </a:r>
            <a:endParaRPr sz="2000" dirty="0"/>
          </a:p>
        </p:txBody>
      </p:sp>
      <p:sp>
        <p:nvSpPr>
          <p:cNvPr id="591" name="Google Shape;591;p38"/>
          <p:cNvSpPr/>
          <p:nvPr/>
        </p:nvSpPr>
        <p:spPr>
          <a:xfrm>
            <a:off x="7400925" y="-1091250"/>
            <a:ext cx="2752800" cy="27528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1"/>
          <p:cNvSpPr txBox="1">
            <a:spLocks noGrp="1"/>
          </p:cNvSpPr>
          <p:nvPr>
            <p:ph type="title"/>
          </p:nvPr>
        </p:nvSpPr>
        <p:spPr>
          <a:xfrm>
            <a:off x="713100" y="1222665"/>
            <a:ext cx="7073440" cy="69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t>Diffusion Model Difficulties</a:t>
            </a:r>
            <a:endParaRPr sz="4000" dirty="0"/>
          </a:p>
        </p:txBody>
      </p:sp>
      <p:sp>
        <p:nvSpPr>
          <p:cNvPr id="676" name="Google Shape;676;p41"/>
          <p:cNvSpPr txBox="1">
            <a:spLocks noGrp="1"/>
          </p:cNvSpPr>
          <p:nvPr>
            <p:ph type="subTitle" idx="1"/>
          </p:nvPr>
        </p:nvSpPr>
        <p:spPr>
          <a:xfrm>
            <a:off x="713100" y="2120897"/>
            <a:ext cx="7073440" cy="1924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sz="2000" dirty="0"/>
              <a:t>For training diffusion model required high resources. With lack of resources we can’t train this model. For this reason, Despite of having so much interest, we couldn’t work with this model. Then we stopped working with diffusion model.</a:t>
            </a:r>
            <a:endParaRPr sz="2000" dirty="0"/>
          </a:p>
        </p:txBody>
      </p:sp>
      <p:sp>
        <p:nvSpPr>
          <p:cNvPr id="1106" name="Google Shape;1106;p41"/>
          <p:cNvSpPr/>
          <p:nvPr/>
        </p:nvSpPr>
        <p:spPr>
          <a:xfrm>
            <a:off x="7463575" y="-86437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1"/>
          <p:cNvSpPr txBox="1">
            <a:spLocks noGrp="1"/>
          </p:cNvSpPr>
          <p:nvPr>
            <p:ph type="title"/>
          </p:nvPr>
        </p:nvSpPr>
        <p:spPr>
          <a:xfrm>
            <a:off x="713100" y="1561186"/>
            <a:ext cx="8119816" cy="69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Started Work With Masked Imaging model</a:t>
            </a:r>
            <a:endParaRPr sz="3200" dirty="0"/>
          </a:p>
        </p:txBody>
      </p:sp>
      <p:sp>
        <p:nvSpPr>
          <p:cNvPr id="676" name="Google Shape;676;p41"/>
          <p:cNvSpPr txBox="1">
            <a:spLocks noGrp="1"/>
          </p:cNvSpPr>
          <p:nvPr>
            <p:ph type="subTitle" idx="1"/>
          </p:nvPr>
        </p:nvSpPr>
        <p:spPr>
          <a:xfrm>
            <a:off x="713100" y="2344727"/>
            <a:ext cx="7016879" cy="1924500"/>
          </a:xfrm>
          <a:prstGeom prst="rect">
            <a:avLst/>
          </a:prstGeom>
        </p:spPr>
        <p:txBody>
          <a:bodyPr spcFirstLastPara="1" wrap="square" lIns="91425" tIns="91425" rIns="91425" bIns="91425" anchor="t" anchorCtr="0">
            <a:noAutofit/>
          </a:bodyPr>
          <a:lstStyle/>
          <a:p>
            <a:pPr marL="0" indent="0" algn="just">
              <a:buClr>
                <a:schemeClr val="dk1"/>
              </a:buClr>
              <a:buSzPts val="1100"/>
              <a:buNone/>
            </a:pPr>
            <a:r>
              <a:rPr lang="en-GB" sz="2000" i="0" dirty="0">
                <a:solidFill>
                  <a:srgbClr val="BDC1C6"/>
                </a:solidFill>
                <a:effectLst/>
                <a:latin typeface="arial" panose="020B0604020202020204" pitchFamily="34" charset="0"/>
              </a:rPr>
              <a:t>Recently, masked image modeling (MIM) has gained considerable attention due to its capacity to learn from vast amounts of unlabelled data. Masked signal learning is a type of learning where the masked portion of the input is used to learn and predict the masked signal. </a:t>
            </a:r>
            <a:endParaRPr sz="2000" dirty="0"/>
          </a:p>
        </p:txBody>
      </p:sp>
      <p:sp>
        <p:nvSpPr>
          <p:cNvPr id="1106" name="Google Shape;1106;p41"/>
          <p:cNvSpPr/>
          <p:nvPr/>
        </p:nvSpPr>
        <p:spPr>
          <a:xfrm>
            <a:off x="7463575" y="-86437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9232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1"/>
          <p:cNvSpPr txBox="1">
            <a:spLocks noGrp="1"/>
          </p:cNvSpPr>
          <p:nvPr>
            <p:ph type="title"/>
          </p:nvPr>
        </p:nvSpPr>
        <p:spPr>
          <a:xfrm>
            <a:off x="713099" y="1496043"/>
            <a:ext cx="7469367" cy="69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t>Run a pre-trained Masked imaging model</a:t>
            </a:r>
            <a:endParaRPr sz="4000" dirty="0"/>
          </a:p>
        </p:txBody>
      </p:sp>
      <p:sp>
        <p:nvSpPr>
          <p:cNvPr id="676" name="Google Shape;676;p41"/>
          <p:cNvSpPr txBox="1">
            <a:spLocks noGrp="1"/>
          </p:cNvSpPr>
          <p:nvPr>
            <p:ph type="subTitle" idx="1"/>
          </p:nvPr>
        </p:nvSpPr>
        <p:spPr>
          <a:xfrm>
            <a:off x="713099" y="2345126"/>
            <a:ext cx="7111148" cy="1924500"/>
          </a:xfrm>
          <a:prstGeom prst="rect">
            <a:avLst/>
          </a:prstGeom>
        </p:spPr>
        <p:txBody>
          <a:bodyPr spcFirstLastPara="1" wrap="square" lIns="91425" tIns="91425" rIns="91425" bIns="91425" anchor="t" anchorCtr="0">
            <a:noAutofit/>
          </a:bodyPr>
          <a:lstStyle/>
          <a:p>
            <a:pPr marL="0" indent="0" algn="just">
              <a:buClr>
                <a:schemeClr val="dk1"/>
              </a:buClr>
              <a:buSzPts val="1100"/>
              <a:buNone/>
            </a:pPr>
            <a:r>
              <a:rPr lang="en-GB" sz="2000" i="0" dirty="0">
                <a:solidFill>
                  <a:srgbClr val="BDC1C6"/>
                </a:solidFill>
                <a:effectLst/>
                <a:latin typeface="arial" panose="020B0604020202020204" pitchFamily="34" charset="0"/>
              </a:rPr>
              <a:t>Existing Masked Image Model of Microsoft (SimMIM) is in python. We convert it in Pytorch</a:t>
            </a:r>
            <a:r>
              <a:rPr lang="en-GB" sz="2000" dirty="0">
                <a:solidFill>
                  <a:srgbClr val="BDC1C6"/>
                </a:solidFill>
                <a:latin typeface="arial" panose="020B0604020202020204" pitchFamily="34" charset="0"/>
              </a:rPr>
              <a:t>. After that, we run this model. We use random masking. We changes the percentage of random masking. We got good result.</a:t>
            </a:r>
            <a:endParaRPr sz="2000" dirty="0"/>
          </a:p>
        </p:txBody>
      </p:sp>
      <p:sp>
        <p:nvSpPr>
          <p:cNvPr id="1106" name="Google Shape;1106;p41"/>
          <p:cNvSpPr/>
          <p:nvPr/>
        </p:nvSpPr>
        <p:spPr>
          <a:xfrm>
            <a:off x="7463575" y="-86437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7262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1"/>
          <p:cNvSpPr txBox="1">
            <a:spLocks noGrp="1"/>
          </p:cNvSpPr>
          <p:nvPr>
            <p:ph type="title"/>
          </p:nvPr>
        </p:nvSpPr>
        <p:spPr>
          <a:xfrm>
            <a:off x="713099" y="1222665"/>
            <a:ext cx="7469367" cy="69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Results of our model</a:t>
            </a:r>
            <a:endParaRPr sz="4000" dirty="0"/>
          </a:p>
        </p:txBody>
      </p:sp>
      <p:sp>
        <p:nvSpPr>
          <p:cNvPr id="1106" name="Google Shape;1106;p41"/>
          <p:cNvSpPr/>
          <p:nvPr/>
        </p:nvSpPr>
        <p:spPr>
          <a:xfrm>
            <a:off x="7463575" y="-86437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FD6CA7B8-8C4F-1B48-B4B6-2AE0CA34B7B4}"/>
              </a:ext>
            </a:extLst>
          </p:cNvPr>
          <p:cNvPicPr>
            <a:picLocks noChangeAspect="1"/>
          </p:cNvPicPr>
          <p:nvPr/>
        </p:nvPicPr>
        <p:blipFill>
          <a:blip r:embed="rId3"/>
          <a:stretch>
            <a:fillRect/>
          </a:stretch>
        </p:blipFill>
        <p:spPr>
          <a:xfrm>
            <a:off x="245016" y="2182755"/>
            <a:ext cx="4003064" cy="1413557"/>
          </a:xfrm>
          <a:prstGeom prst="rect">
            <a:avLst/>
          </a:prstGeom>
        </p:spPr>
      </p:pic>
      <p:pic>
        <p:nvPicPr>
          <p:cNvPr id="5" name="Picture 4">
            <a:extLst>
              <a:ext uri="{FF2B5EF4-FFF2-40B4-BE49-F238E27FC236}">
                <a16:creationId xmlns:a16="http://schemas.microsoft.com/office/drawing/2014/main" id="{488B8F1F-7271-C04D-AD73-6EE90AD07D77}"/>
              </a:ext>
            </a:extLst>
          </p:cNvPr>
          <p:cNvPicPr>
            <a:picLocks noChangeAspect="1"/>
          </p:cNvPicPr>
          <p:nvPr/>
        </p:nvPicPr>
        <p:blipFill>
          <a:blip r:embed="rId4"/>
          <a:stretch>
            <a:fillRect/>
          </a:stretch>
        </p:blipFill>
        <p:spPr>
          <a:xfrm>
            <a:off x="4648200" y="2182756"/>
            <a:ext cx="4003064" cy="1409529"/>
          </a:xfrm>
          <a:prstGeom prst="rect">
            <a:avLst/>
          </a:prstGeom>
        </p:spPr>
      </p:pic>
    </p:spTree>
    <p:extLst>
      <p:ext uri="{BB962C8B-B14F-4D97-AF65-F5344CB8AC3E}">
        <p14:creationId xmlns:p14="http://schemas.microsoft.com/office/powerpoint/2010/main" val="12614260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1"/>
          <p:cNvSpPr txBox="1">
            <a:spLocks noGrp="1"/>
          </p:cNvSpPr>
          <p:nvPr>
            <p:ph type="title"/>
          </p:nvPr>
        </p:nvSpPr>
        <p:spPr>
          <a:xfrm>
            <a:off x="713099" y="1222665"/>
            <a:ext cx="7469367" cy="69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t>Exploring our model</a:t>
            </a:r>
            <a:endParaRPr sz="4000" dirty="0"/>
          </a:p>
        </p:txBody>
      </p:sp>
      <p:sp>
        <p:nvSpPr>
          <p:cNvPr id="676" name="Google Shape;676;p41"/>
          <p:cNvSpPr txBox="1">
            <a:spLocks noGrp="1"/>
          </p:cNvSpPr>
          <p:nvPr>
            <p:ph type="subTitle" idx="1"/>
          </p:nvPr>
        </p:nvSpPr>
        <p:spPr>
          <a:xfrm>
            <a:off x="713099" y="1835128"/>
            <a:ext cx="7827586" cy="1924500"/>
          </a:xfrm>
          <a:prstGeom prst="rect">
            <a:avLst/>
          </a:prstGeom>
        </p:spPr>
        <p:txBody>
          <a:bodyPr spcFirstLastPara="1" wrap="square" lIns="91425" tIns="91425" rIns="91425" bIns="91425" anchor="t" anchorCtr="0">
            <a:noAutofit/>
          </a:bodyPr>
          <a:lstStyle/>
          <a:p>
            <a:pPr marL="0" indent="0" algn="just">
              <a:buClr>
                <a:schemeClr val="dk1"/>
              </a:buClr>
              <a:buSzPts val="1100"/>
              <a:buNone/>
            </a:pPr>
            <a:r>
              <a:rPr lang="en-GB" sz="1600" dirty="0">
                <a:solidFill>
                  <a:srgbClr val="BDC1C6"/>
                </a:solidFill>
                <a:latin typeface="arial" panose="020B0604020202020204" pitchFamily="34" charset="0"/>
              </a:rPr>
              <a:t>We used random masking in our model. Now we masked one side, try to generate a complete image by adding object. But we didn’t get a good result. Our model doesn’t create object in images without any clue. </a:t>
            </a:r>
          </a:p>
          <a:p>
            <a:pPr marL="0" indent="0" algn="just">
              <a:buClr>
                <a:schemeClr val="dk1"/>
              </a:buClr>
              <a:buSzPts val="1100"/>
              <a:buNone/>
            </a:pPr>
            <a:r>
              <a:rPr lang="en-GB" sz="1600" dirty="0">
                <a:solidFill>
                  <a:srgbClr val="BDC1C6"/>
                </a:solidFill>
                <a:latin typeface="arial" panose="020B0604020202020204" pitchFamily="34" charset="0"/>
              </a:rPr>
              <a:t>Results:</a:t>
            </a:r>
          </a:p>
          <a:p>
            <a:pPr marL="0" indent="0" algn="just">
              <a:buClr>
                <a:schemeClr val="dk1"/>
              </a:buClr>
              <a:buSzPts val="1100"/>
              <a:buNone/>
            </a:pPr>
            <a:endParaRPr sz="1600" dirty="0"/>
          </a:p>
        </p:txBody>
      </p:sp>
      <p:sp>
        <p:nvSpPr>
          <p:cNvPr id="1106" name="Google Shape;1106;p41"/>
          <p:cNvSpPr/>
          <p:nvPr/>
        </p:nvSpPr>
        <p:spPr>
          <a:xfrm>
            <a:off x="7463575" y="-864375"/>
            <a:ext cx="2577600" cy="2577600"/>
          </a:xfrm>
          <a:prstGeom prst="donut">
            <a:avLst>
              <a:gd name="adj" fmla="val 772"/>
            </a:avLst>
          </a:prstGeom>
          <a:gradFill>
            <a:gsLst>
              <a:gs pos="0">
                <a:schemeClr val="accent2"/>
              </a:gs>
              <a:gs pos="100000">
                <a:schemeClr val="accent6"/>
              </a:gs>
            </a:gsLst>
            <a:lin ang="5400012"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541D9385-85EB-9E49-B5C0-ED872244D2EC}"/>
              </a:ext>
            </a:extLst>
          </p:cNvPr>
          <p:cNvPicPr>
            <a:picLocks noChangeAspect="1"/>
          </p:cNvPicPr>
          <p:nvPr/>
        </p:nvPicPr>
        <p:blipFill>
          <a:blip r:embed="rId3"/>
          <a:stretch>
            <a:fillRect/>
          </a:stretch>
        </p:blipFill>
        <p:spPr>
          <a:xfrm>
            <a:off x="808785" y="3078327"/>
            <a:ext cx="3918470" cy="1362603"/>
          </a:xfrm>
          <a:prstGeom prst="rect">
            <a:avLst/>
          </a:prstGeom>
        </p:spPr>
      </p:pic>
      <p:pic>
        <p:nvPicPr>
          <p:cNvPr id="3" name="Picture 2">
            <a:extLst>
              <a:ext uri="{FF2B5EF4-FFF2-40B4-BE49-F238E27FC236}">
                <a16:creationId xmlns:a16="http://schemas.microsoft.com/office/drawing/2014/main" id="{0D3DB9A8-A60D-7A4D-9485-D19C02132B10}"/>
              </a:ext>
            </a:extLst>
          </p:cNvPr>
          <p:cNvPicPr>
            <a:picLocks noChangeAspect="1"/>
          </p:cNvPicPr>
          <p:nvPr/>
        </p:nvPicPr>
        <p:blipFill>
          <a:blip r:embed="rId4"/>
          <a:stretch>
            <a:fillRect/>
          </a:stretch>
        </p:blipFill>
        <p:spPr>
          <a:xfrm>
            <a:off x="4915118" y="3078327"/>
            <a:ext cx="3858768" cy="1362603"/>
          </a:xfrm>
          <a:prstGeom prst="rect">
            <a:avLst/>
          </a:prstGeom>
        </p:spPr>
      </p:pic>
    </p:spTree>
    <p:extLst>
      <p:ext uri="{BB962C8B-B14F-4D97-AF65-F5344CB8AC3E}">
        <p14:creationId xmlns:p14="http://schemas.microsoft.com/office/powerpoint/2010/main" val="1416071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4"/>
        <p:cNvGrpSpPr/>
        <p:nvPr/>
      </p:nvGrpSpPr>
      <p:grpSpPr>
        <a:xfrm>
          <a:off x="0" y="0"/>
          <a:ext cx="0" cy="0"/>
          <a:chOff x="0" y="0"/>
          <a:chExt cx="0" cy="0"/>
        </a:xfrm>
      </p:grpSpPr>
      <p:sp>
        <p:nvSpPr>
          <p:cNvPr id="1475" name="Google Shape;1475;p50"/>
          <p:cNvSpPr txBox="1">
            <a:spLocks noGrp="1"/>
          </p:cNvSpPr>
          <p:nvPr>
            <p:ph type="title"/>
          </p:nvPr>
        </p:nvSpPr>
        <p:spPr>
          <a:xfrm>
            <a:off x="1646353" y="1274700"/>
            <a:ext cx="6111906" cy="259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 </a:t>
            </a:r>
            <a:r>
              <a:rPr lang="en" dirty="0">
                <a:solidFill>
                  <a:schemeClr val="accent6"/>
                </a:solidFill>
              </a:rPr>
              <a:t>YOU</a:t>
            </a:r>
            <a:endParaRPr dirty="0">
              <a:solidFill>
                <a:schemeClr val="accent6"/>
              </a:solidFill>
            </a:endParaRPr>
          </a:p>
        </p:txBody>
      </p:sp>
      <p:sp>
        <p:nvSpPr>
          <p:cNvPr id="1511" name="Google Shape;1511;p50"/>
          <p:cNvSpPr/>
          <p:nvPr/>
        </p:nvSpPr>
        <p:spPr>
          <a:xfrm>
            <a:off x="7841625" y="-511800"/>
            <a:ext cx="1654800" cy="1654800"/>
          </a:xfrm>
          <a:prstGeom prst="donut">
            <a:avLst>
              <a:gd name="adj" fmla="val 1206"/>
            </a:avLst>
          </a:prstGeom>
          <a:gradFill>
            <a:gsLst>
              <a:gs pos="0">
                <a:schemeClr val="accent2"/>
              </a:gs>
              <a:gs pos="100000">
                <a:schemeClr val="accent6"/>
              </a:gs>
            </a:gsLst>
            <a:lin ang="5400700" scaled="0"/>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Humanoid Robot Pitch Deck by Slidesgo">
  <a:themeElements>
    <a:clrScheme name="Simple Light">
      <a:dk1>
        <a:srgbClr val="000000"/>
      </a:dk1>
      <a:lt1>
        <a:srgbClr val="FFFFFF"/>
      </a:lt1>
      <a:dk2>
        <a:srgbClr val="09152A"/>
      </a:dk2>
      <a:lt2>
        <a:srgbClr val="CCCCCC"/>
      </a:lt2>
      <a:accent1>
        <a:srgbClr val="767676"/>
      </a:accent1>
      <a:accent2>
        <a:srgbClr val="9CFFFF"/>
      </a:accent2>
      <a:accent3>
        <a:srgbClr val="EA5E64"/>
      </a:accent3>
      <a:accent4>
        <a:srgbClr val="FFE366"/>
      </a:accent4>
      <a:accent5>
        <a:srgbClr val="FF9966"/>
      </a:accent5>
      <a:accent6>
        <a:srgbClr val="3C78D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308</Words>
  <Application>Microsoft Macintosh PowerPoint</Application>
  <PresentationFormat>On-screen Show (16:9)</PresentationFormat>
  <Paragraphs>25</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Manrope</vt:lpstr>
      <vt:lpstr>arial</vt:lpstr>
      <vt:lpstr>Assistant</vt:lpstr>
      <vt:lpstr>Humanoid Robot Pitch Deck by Slidesgo</vt:lpstr>
      <vt:lpstr>FINAL PRESENTSTIONCSE-499A</vt:lpstr>
      <vt:lpstr>INTRODUCTION</vt:lpstr>
      <vt:lpstr>What we learn about Diffusion Model</vt:lpstr>
      <vt:lpstr>Diffusion Model Difficulties</vt:lpstr>
      <vt:lpstr>Started Work With Masked Imaging model</vt:lpstr>
      <vt:lpstr>Run a pre-trained Masked imaging model</vt:lpstr>
      <vt:lpstr>Results of our model</vt:lpstr>
      <vt:lpstr>Exploring our model</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PRESENTSTIONCSE-499A</dc:title>
  <cp:lastModifiedBy>Jiaul Haque Saboj</cp:lastModifiedBy>
  <cp:revision>6</cp:revision>
  <dcterms:modified xsi:type="dcterms:W3CDTF">2022-12-23T16:44:13Z</dcterms:modified>
</cp:coreProperties>
</file>